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7" r:id="rId1"/>
  </p:sldMasterIdLst>
  <p:notesMasterIdLst>
    <p:notesMasterId r:id="rId15"/>
  </p:notesMasterIdLst>
  <p:sldIdLst>
    <p:sldId id="261" r:id="rId2"/>
    <p:sldId id="269" r:id="rId3"/>
    <p:sldId id="257" r:id="rId4"/>
    <p:sldId id="258" r:id="rId5"/>
    <p:sldId id="259" r:id="rId6"/>
    <p:sldId id="263" r:id="rId7"/>
    <p:sldId id="264" r:id="rId8"/>
    <p:sldId id="270" r:id="rId9"/>
    <p:sldId id="274" r:id="rId10"/>
    <p:sldId id="266" r:id="rId11"/>
    <p:sldId id="272" r:id="rId12"/>
    <p:sldId id="273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958B73-8E1A-DB97-27F3-B30E3B4485BE}" v="2" dt="2019-06-20T11:56:35.863"/>
    <p1510:client id="{44DBCC12-05D2-6591-F028-E949068680CD}" v="2" dt="2019-06-20T10:58:32.284"/>
    <p1510:client id="{D6EECC40-D666-4D72-A27C-AC5245D2EF1C}" v="63" dt="2019-06-20T07:44:11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1E425-9E9E-44FD-BEB5-48820CDD0250}" type="datetimeFigureOut">
              <a:rPr lang="en-US" smtClean="0"/>
              <a:t>24-Jun-19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92F16-0316-43AC-A53D-811C1D02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3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2C4C-1C15-41AF-893B-E6660E773A4D}" type="datetime1">
              <a:rPr lang="en-US" smtClean="0"/>
              <a:t>24-Jun-19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6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6FB0-69A9-42DF-81B4-9123A0347C42}" type="datetime1">
              <a:rPr lang="en-US" smtClean="0"/>
              <a:t>24-Jun-19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0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0E11-6834-4E2A-825E-65FCD9FA6BBA}" type="datetime1">
              <a:rPr lang="en-US" smtClean="0"/>
              <a:t>24-Jun-19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0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993C-6E04-4201-A43C-FC64824278B0}" type="datetime1">
              <a:rPr lang="en-US" smtClean="0"/>
              <a:t>24-Jun-19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C254-808B-4162-97E4-B9FFC3F66ECC}" type="datetime1">
              <a:rPr lang="en-US" smtClean="0"/>
              <a:t>24-Jun-19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8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7D0C-B243-46CA-8D12-9D30796591D4}" type="datetime1">
              <a:rPr lang="en-US" smtClean="0"/>
              <a:t>24-Jun-19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1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7A0F-721A-4D17-9077-2DB116E97B53}" type="datetime1">
              <a:rPr lang="en-US" smtClean="0"/>
              <a:t>24-Jun-19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8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7CC1-EF2D-47DB-ADE5-60E4EB50953C}" type="datetime1">
              <a:rPr lang="en-US" smtClean="0"/>
              <a:t>24-Jun-19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8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E575-D7A4-46D7-A7B5-70E24D0C8845}" type="datetime1">
              <a:rPr lang="en-US" smtClean="0"/>
              <a:t>24-Jun-19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2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A995-B683-4647-A785-92B3F239E43F}" type="datetime1">
              <a:rPr lang="en-US" smtClean="0"/>
              <a:t>24-Jun-19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1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814-79DE-4C33-9332-D458A4F7D68A}" type="datetime1">
              <a:rPr lang="en-US" smtClean="0"/>
              <a:t>24-Jun-19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9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192DB-0FA5-4406-B867-BBA2629399D0}" type="datetime1">
              <a:rPr lang="en-US" smtClean="0"/>
              <a:t>24-Jun-19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flalo.me/2018/10/tutorial-setup-dns-over-https-server/" TargetMode="External"/><Relationship Id="rId2" Type="http://schemas.openxmlformats.org/officeDocument/2006/relationships/hyperlink" Target="https://www.bentasker.co.uk/documentation/linux/407-building-and-running-your-own-dns-over-https-server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etdnsapi.net/query/" TargetMode="External"/><Relationship Id="rId4" Type="http://schemas.openxmlformats.org/officeDocument/2006/relationships/hyperlink" Target="https://www.aaflalo.me/2019/03/dns-over-tls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12" y="157159"/>
            <a:ext cx="9144000" cy="90963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Hackathon AIS’19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406" y="1009644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Measurement group</a:t>
            </a:r>
          </a:p>
          <a:p>
            <a:pPr algn="l"/>
            <a:r>
              <a:rPr lang="en-US" dirty="0" smtClean="0"/>
              <a:t>DNS </a:t>
            </a:r>
            <a:r>
              <a:rPr lang="en-US" dirty="0"/>
              <a:t>over HTTPS/TLS </a:t>
            </a:r>
            <a:r>
              <a:rPr lang="en-US" dirty="0" smtClean="0"/>
              <a:t>team</a:t>
            </a:r>
            <a:endParaRPr lang="en-US" dirty="0"/>
          </a:p>
          <a:p>
            <a:pPr algn="l"/>
            <a:r>
              <a:rPr lang="en-US" b="1" u="sng" dirty="0" smtClean="0"/>
              <a:t>Team name</a:t>
            </a:r>
            <a:r>
              <a:rPr lang="en-US" dirty="0" smtClean="0"/>
              <a:t>: Just </a:t>
            </a:r>
            <a:r>
              <a:rPr lang="en-US" dirty="0" err="1"/>
              <a:t>DoH</a:t>
            </a:r>
            <a:r>
              <a:rPr lang="en-US" dirty="0"/>
              <a:t> it</a:t>
            </a:r>
            <a:r>
              <a:rPr lang="en-US" dirty="0" smtClean="0"/>
              <a:t>!</a:t>
            </a:r>
          </a:p>
          <a:p>
            <a:pPr algn="l"/>
            <a:r>
              <a:rPr lang="en-US" dirty="0" smtClean="0"/>
              <a:t>Kampala, 19-20 June 2019 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43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26D0-D0E6-4FF3-B739-88929B4A6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88874"/>
            <a:ext cx="9905998" cy="820954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+mn-lt"/>
              </a:rPr>
              <a:t>Future improvements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C9845-1D60-4B96-BCBC-8CDFE6FCB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smtClean="0"/>
              <a:t>Implement a Windows client like Stubby so that the entire client OS DNS requests will be secured, not only the browser requests.</a:t>
            </a:r>
          </a:p>
          <a:p>
            <a:r>
              <a:rPr lang="en-GB" dirty="0" smtClean="0"/>
              <a:t>Test on Android clients.</a:t>
            </a:r>
          </a:p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E4E3-2CF2-4817-9914-50AD991B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67" y="308545"/>
            <a:ext cx="9906000" cy="690822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Documentation</a:t>
            </a:r>
            <a:endParaRPr lang="en-BW" sz="4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B0D66-14E4-40BD-B248-EEF19C32B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9644" y="1307798"/>
            <a:ext cx="9906000" cy="48971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Tutorial 1 to setup </a:t>
            </a:r>
            <a:r>
              <a:rPr lang="en-GB" sz="3200" dirty="0" err="1" smtClean="0">
                <a:solidFill>
                  <a:schemeClr val="tx1"/>
                </a:solidFill>
              </a:rPr>
              <a:t>DoH</a:t>
            </a:r>
            <a:r>
              <a:rPr lang="en-GB" sz="3200" dirty="0" smtClean="0">
                <a:solidFill>
                  <a:schemeClr val="tx1"/>
                </a:solidFill>
              </a:rPr>
              <a:t>: </a:t>
            </a:r>
            <a:r>
              <a:rPr lang="en-GB" sz="3200" dirty="0" smtClean="0">
                <a:solidFill>
                  <a:schemeClr val="tx1"/>
                </a:solidFill>
                <a:hlinkClick r:id="rId2"/>
              </a:rPr>
              <a:t>https://www.bentasker.co.uk/documentation/linux/407-building-and-running-your-own-dns-over-https-server</a:t>
            </a:r>
            <a:endParaRPr lang="en-GB" sz="32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Tutorial 2 to setup </a:t>
            </a:r>
            <a:r>
              <a:rPr lang="en-GB" sz="3200" dirty="0" err="1" smtClean="0">
                <a:solidFill>
                  <a:schemeClr val="tx1"/>
                </a:solidFill>
              </a:rPr>
              <a:t>DoH</a:t>
            </a:r>
            <a:r>
              <a:rPr lang="en-GB" sz="3200" dirty="0" smtClean="0">
                <a:solidFill>
                  <a:schemeClr val="tx1"/>
                </a:solidFill>
              </a:rPr>
              <a:t>: </a:t>
            </a:r>
            <a:r>
              <a:rPr lang="en-GB" sz="3200" dirty="0" smtClean="0">
                <a:solidFill>
                  <a:schemeClr val="tx1"/>
                </a:solidFill>
                <a:hlinkClick r:id="rId3"/>
              </a:rPr>
              <a:t>https://www.aaflalo.me/2018/10/tutorial-setup-dns-over-https-server/</a:t>
            </a:r>
            <a:endParaRPr lang="en-GB" sz="32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Tutorial to setup DoT: </a:t>
            </a:r>
            <a:r>
              <a:rPr lang="en-GB" sz="3200" dirty="0" smtClean="0">
                <a:solidFill>
                  <a:schemeClr val="tx1"/>
                </a:solidFill>
                <a:hlinkClick r:id="rId4"/>
              </a:rPr>
              <a:t>https://www.aaflalo.me/2019/03/dns-over-tls/</a:t>
            </a:r>
            <a:endParaRPr lang="en-GB" sz="32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Test DNS over TLS: </a:t>
            </a:r>
            <a:r>
              <a:rPr lang="en-GB" sz="3200" dirty="0" smtClean="0">
                <a:solidFill>
                  <a:schemeClr val="tx1"/>
                </a:solidFill>
                <a:hlinkClick r:id="rId5"/>
              </a:rPr>
              <a:t>https://getdnsapi.net/query/</a:t>
            </a:r>
            <a:endParaRPr lang="en-GB" sz="32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chemeClr val="tx1"/>
              </a:solidFill>
            </a:endParaRPr>
          </a:p>
          <a:p>
            <a:pPr lvl="0"/>
            <a:endParaRPr lang="en-BW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49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E4E3-2CF2-4817-9914-50AD991B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67" y="308545"/>
            <a:ext cx="9906000" cy="690822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Typos in documentation</a:t>
            </a:r>
            <a:endParaRPr lang="en-BW" sz="4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B0D66-14E4-40BD-B248-EEF19C32B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9644" y="1307798"/>
            <a:ext cx="9906000" cy="48971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In Tutorial 1 to setup </a:t>
            </a:r>
            <a:r>
              <a:rPr lang="en-GB" sz="2800" dirty="0" err="1" smtClean="0">
                <a:solidFill>
                  <a:schemeClr val="tx1"/>
                </a:solidFill>
              </a:rPr>
              <a:t>DoH</a:t>
            </a:r>
            <a:r>
              <a:rPr lang="en-GB" sz="2800" dirty="0" smtClean="0">
                <a:solidFill>
                  <a:schemeClr val="tx1"/>
                </a:solidFill>
              </a:rPr>
              <a:t>, installing Nginx, /</a:t>
            </a:r>
            <a:r>
              <a:rPr lang="en-GB" sz="2800" dirty="0" err="1" smtClean="0">
                <a:solidFill>
                  <a:schemeClr val="tx1"/>
                </a:solidFill>
              </a:rPr>
              <a:t>etc</a:t>
            </a:r>
            <a:r>
              <a:rPr lang="en-GB" sz="2800" dirty="0" smtClean="0">
                <a:solidFill>
                  <a:schemeClr val="tx1"/>
                </a:solidFill>
              </a:rPr>
              <a:t>/</a:t>
            </a:r>
            <a:r>
              <a:rPr lang="en-GB" sz="2800" dirty="0" err="1" smtClean="0">
                <a:solidFill>
                  <a:schemeClr val="tx1"/>
                </a:solidFill>
              </a:rPr>
              <a:t>nginx</a:t>
            </a:r>
            <a:r>
              <a:rPr lang="en-GB" sz="2800" dirty="0" smtClean="0">
                <a:solidFill>
                  <a:schemeClr val="tx1"/>
                </a:solidFill>
              </a:rPr>
              <a:t>/</a:t>
            </a:r>
            <a:r>
              <a:rPr lang="en-GB" sz="2800" dirty="0" err="1" smtClean="0">
                <a:solidFill>
                  <a:schemeClr val="tx1"/>
                </a:solidFill>
              </a:rPr>
              <a:t>conf.d</a:t>
            </a:r>
            <a:r>
              <a:rPr lang="en-GB" sz="2800" dirty="0" smtClean="0">
                <a:solidFill>
                  <a:schemeClr val="tx1"/>
                </a:solidFill>
              </a:rPr>
              <a:t>/</a:t>
            </a:r>
            <a:r>
              <a:rPr lang="en-GB" sz="2800" dirty="0" err="1" smtClean="0">
                <a:solidFill>
                  <a:schemeClr val="tx1"/>
                </a:solidFill>
              </a:rPr>
              <a:t>doh.conf</a:t>
            </a:r>
            <a:r>
              <a:rPr lang="en-GB" sz="2800" dirty="0" smtClean="0">
                <a:solidFill>
                  <a:schemeClr val="tx1"/>
                </a:solidFill>
              </a:rPr>
              <a:t>: “listen 80;” instead of “listen 80”</a:t>
            </a:r>
          </a:p>
          <a:p>
            <a:pPr lvl="0"/>
            <a:endParaRPr lang="en-GB" sz="28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In DoT configuration, /</a:t>
            </a:r>
            <a:r>
              <a:rPr lang="en-GB" sz="2800" dirty="0" err="1" smtClean="0">
                <a:solidFill>
                  <a:schemeClr val="tx1"/>
                </a:solidFill>
              </a:rPr>
              <a:t>etc</a:t>
            </a:r>
            <a:r>
              <a:rPr lang="en-GB" sz="2800" dirty="0" smtClean="0">
                <a:solidFill>
                  <a:schemeClr val="tx1"/>
                </a:solidFill>
              </a:rPr>
              <a:t>/</a:t>
            </a:r>
            <a:r>
              <a:rPr lang="en-GB" sz="2800" dirty="0" err="1" smtClean="0">
                <a:solidFill>
                  <a:schemeClr val="tx1"/>
                </a:solidFill>
              </a:rPr>
              <a:t>nginx</a:t>
            </a:r>
            <a:r>
              <a:rPr lang="en-GB" sz="2800" dirty="0" smtClean="0">
                <a:solidFill>
                  <a:schemeClr val="tx1"/>
                </a:solidFill>
              </a:rPr>
              <a:t>/</a:t>
            </a:r>
            <a:r>
              <a:rPr lang="en-GB" sz="2800" dirty="0" err="1" smtClean="0">
                <a:solidFill>
                  <a:schemeClr val="tx1"/>
                </a:solidFill>
              </a:rPr>
              <a:t>nginx.conf</a:t>
            </a:r>
            <a:r>
              <a:rPr lang="en-GB" sz="2800" dirty="0" smtClean="0">
                <a:solidFill>
                  <a:schemeClr val="tx1"/>
                </a:solidFill>
              </a:rPr>
              <a:t> : </a:t>
            </a:r>
          </a:p>
          <a:p>
            <a:pPr lvl="1"/>
            <a:r>
              <a:rPr lang="en-GB" sz="2800" dirty="0" smtClean="0">
                <a:solidFill>
                  <a:schemeClr val="tx1"/>
                </a:solidFill>
              </a:rPr>
              <a:t>Append “</a:t>
            </a:r>
            <a:r>
              <a:rPr lang="en-GB" sz="2800" dirty="0" smtClean="0">
                <a:solidFill>
                  <a:schemeClr val="tx1"/>
                </a:solidFill>
              </a:rPr>
              <a:t>include /</a:t>
            </a:r>
            <a:r>
              <a:rPr lang="en-GB" sz="2800" dirty="0" err="1" smtClean="0">
                <a:solidFill>
                  <a:schemeClr val="tx1"/>
                </a:solidFill>
              </a:rPr>
              <a:t>etc</a:t>
            </a:r>
            <a:r>
              <a:rPr lang="en-GB" sz="2800" dirty="0" smtClean="0">
                <a:solidFill>
                  <a:schemeClr val="tx1"/>
                </a:solidFill>
              </a:rPr>
              <a:t>/</a:t>
            </a:r>
            <a:r>
              <a:rPr lang="en-GB" sz="2800" dirty="0" err="1" smtClean="0">
                <a:solidFill>
                  <a:schemeClr val="tx1"/>
                </a:solidFill>
              </a:rPr>
              <a:t>nginx</a:t>
            </a:r>
            <a:r>
              <a:rPr lang="en-GB" sz="2800" dirty="0" smtClean="0">
                <a:solidFill>
                  <a:schemeClr val="tx1"/>
                </a:solidFill>
              </a:rPr>
              <a:t>/streams/*;” instead of</a:t>
            </a:r>
            <a:endParaRPr lang="en-GB" sz="2800" dirty="0" smtClean="0">
              <a:solidFill>
                <a:schemeClr val="tx1"/>
              </a:solidFill>
            </a:endParaRPr>
          </a:p>
          <a:p>
            <a:pPr lvl="1"/>
            <a:r>
              <a:rPr lang="en-GB" sz="2800" dirty="0" smtClean="0">
                <a:solidFill>
                  <a:schemeClr val="tx1"/>
                </a:solidFill>
              </a:rPr>
              <a:t>stream {</a:t>
            </a:r>
          </a:p>
          <a:p>
            <a:pPr lvl="1"/>
            <a:r>
              <a:rPr lang="en-GB" sz="2800" dirty="0" smtClean="0">
                <a:solidFill>
                  <a:schemeClr val="tx1"/>
                </a:solidFill>
              </a:rPr>
              <a:t>        include /</a:t>
            </a:r>
            <a:r>
              <a:rPr lang="en-GB" sz="2800" dirty="0" err="1" smtClean="0">
                <a:solidFill>
                  <a:schemeClr val="tx1"/>
                </a:solidFill>
              </a:rPr>
              <a:t>etc</a:t>
            </a:r>
            <a:r>
              <a:rPr lang="en-GB" sz="2800" dirty="0" smtClean="0">
                <a:solidFill>
                  <a:schemeClr val="tx1"/>
                </a:solidFill>
              </a:rPr>
              <a:t>/</a:t>
            </a:r>
            <a:r>
              <a:rPr lang="en-GB" sz="2800" dirty="0" err="1" smtClean="0">
                <a:solidFill>
                  <a:schemeClr val="tx1"/>
                </a:solidFill>
              </a:rPr>
              <a:t>nginx</a:t>
            </a:r>
            <a:r>
              <a:rPr lang="en-GB" sz="2800" dirty="0" smtClean="0">
                <a:solidFill>
                  <a:schemeClr val="tx1"/>
                </a:solidFill>
              </a:rPr>
              <a:t>/streams/*;</a:t>
            </a:r>
          </a:p>
          <a:p>
            <a:pPr lvl="1"/>
            <a:r>
              <a:rPr lang="en-GB" sz="2800" dirty="0" smtClean="0">
                <a:solidFill>
                  <a:schemeClr val="tx1"/>
                </a:solidFill>
              </a:rPr>
              <a:t>}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78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04E131A-595C-4FDD-963E-7A1DFB72A8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t="11045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FA9B4DDE-D863-4590-9AE1-8BB287458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796" y="380431"/>
            <a:ext cx="11510362" cy="602899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0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FCA1-1966-4050-B2EC-A22CA8C0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620236"/>
            <a:ext cx="9906000" cy="924479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+mn-lt"/>
              </a:rPr>
              <a:t>Problem statement</a:t>
            </a:r>
            <a:endParaRPr lang="en-BW" sz="4000" b="1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CAF55-5E53-4661-9A5F-A0D40DDC7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1" y="1564807"/>
            <a:ext cx="9906000" cy="34057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Traditional DNS queries and responses are sent over UDP or TCP without encryption. </a:t>
            </a:r>
            <a:endParaRPr lang="en-GB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</a:rPr>
              <a:t>Vulnerable </a:t>
            </a:r>
            <a:r>
              <a:rPr lang="en-GB" sz="2400" dirty="0">
                <a:solidFill>
                  <a:schemeClr val="tx1"/>
                </a:solidFill>
              </a:rPr>
              <a:t>to eavesdropping and </a:t>
            </a:r>
            <a:r>
              <a:rPr lang="en-GB" sz="2400" dirty="0" smtClean="0">
                <a:solidFill>
                  <a:schemeClr val="tx1"/>
                </a:solidFill>
              </a:rPr>
              <a:t>spoofing. Responses </a:t>
            </a:r>
            <a:r>
              <a:rPr lang="en-GB" sz="2400" dirty="0">
                <a:solidFill>
                  <a:schemeClr val="tx1"/>
                </a:solidFill>
              </a:rPr>
              <a:t>from recursive resolvers to clients are the most vulnerable to </a:t>
            </a:r>
            <a:r>
              <a:rPr lang="en-GB" sz="2400" dirty="0" smtClean="0">
                <a:solidFill>
                  <a:schemeClr val="tx1"/>
                </a:solidFill>
              </a:rPr>
              <a:t>undesired/malicious </a:t>
            </a:r>
            <a:r>
              <a:rPr lang="en-GB" sz="2400" dirty="0">
                <a:solidFill>
                  <a:schemeClr val="tx1"/>
                </a:solidFill>
              </a:rPr>
              <a:t>changes, while communications between recursive resolvers and authoritative </a:t>
            </a:r>
            <a:r>
              <a:rPr lang="en-GB" sz="2400" dirty="0" smtClean="0">
                <a:solidFill>
                  <a:schemeClr val="tx1"/>
                </a:solidFill>
              </a:rPr>
              <a:t>NS often </a:t>
            </a:r>
            <a:r>
              <a:rPr lang="en-GB" sz="2400" dirty="0">
                <a:solidFill>
                  <a:schemeClr val="tx1"/>
                </a:solidFill>
              </a:rPr>
              <a:t>incorporate additional </a:t>
            </a:r>
            <a:r>
              <a:rPr lang="en-GB" sz="2400" dirty="0" smtClean="0">
                <a:solidFill>
                  <a:schemeClr val="tx1"/>
                </a:solidFill>
              </a:rPr>
              <a:t>protection </a:t>
            </a:r>
            <a:r>
              <a:rPr lang="en-GB" sz="2400" dirty="0">
                <a:solidFill>
                  <a:schemeClr val="tx1"/>
                </a:solidFill>
              </a:rPr>
              <a:t>such as </a:t>
            </a:r>
            <a:r>
              <a:rPr lang="en-GB" dirty="0" smtClean="0">
                <a:solidFill>
                  <a:schemeClr val="tx1"/>
                </a:solidFill>
              </a:rPr>
              <a:t>DNSSEC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1"/>
                </a:solidFill>
              </a:rPr>
              <a:t>How to protect/secure clients to resolvers communication???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6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C0CCD-9C29-4330-B968-CEE52FEC3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83327"/>
            <a:ext cx="9906000" cy="1003303"/>
          </a:xfrm>
        </p:spPr>
        <p:txBody>
          <a:bodyPr>
            <a:normAutofit/>
          </a:bodyPr>
          <a:lstStyle/>
          <a:p>
            <a:r>
              <a:rPr lang="en-GB" sz="4000" b="1" dirty="0"/>
              <a:t>M</a:t>
            </a:r>
            <a:r>
              <a:rPr lang="en-GB" sz="4000" b="1" dirty="0" smtClean="0"/>
              <a:t>otivation</a:t>
            </a:r>
            <a:endParaRPr lang="en-US" sz="4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1F712-6288-41AC-8E88-4E86F2879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1" y="1500929"/>
            <a:ext cx="10048043" cy="11690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chemeClr val="tx1"/>
                </a:solidFill>
              </a:rPr>
              <a:t>Run your own </a:t>
            </a:r>
            <a:r>
              <a:rPr lang="en-GB" sz="2800" dirty="0" err="1" smtClean="0">
                <a:solidFill>
                  <a:schemeClr val="tx1"/>
                </a:solidFill>
              </a:rPr>
              <a:t>DoH</a:t>
            </a:r>
            <a:r>
              <a:rPr lang="en-GB" sz="2800" dirty="0" smtClean="0">
                <a:solidFill>
                  <a:schemeClr val="tx1"/>
                </a:solidFill>
              </a:rPr>
              <a:t> and/or DoT server</a:t>
            </a:r>
            <a:endParaRPr lang="en-GB" sz="2800" dirty="0" smtClean="0">
              <a:solidFill>
                <a:schemeClr val="tx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ea typeface="+mn-lt"/>
                <a:cs typeface="+mn-lt"/>
              </a:rPr>
              <a:t>I</a:t>
            </a:r>
            <a:r>
              <a:rPr lang="en-GB" sz="2800" dirty="0" smtClean="0">
                <a:solidFill>
                  <a:schemeClr val="tx1"/>
                </a:solidFill>
                <a:ea typeface="+mn-lt"/>
                <a:cs typeface="+mn-lt"/>
              </a:rPr>
              <a:t>ncrease user privacy and security by preventing eavesdropping and manipulation of DNS data.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7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E4E3-2CF2-4817-9914-50AD991B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67" y="308545"/>
            <a:ext cx="9906000" cy="690822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+mn-lt"/>
              </a:rPr>
              <a:t>REQUIREMENTS</a:t>
            </a:r>
            <a:endParaRPr lang="en-BW" sz="40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B0D66-14E4-40BD-B248-EEF19C32B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9644" y="1307798"/>
            <a:ext cx="9906000" cy="48971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HTTP </a:t>
            </a:r>
            <a:r>
              <a:rPr lang="en-GB" sz="3200" dirty="0" smtClean="0">
                <a:solidFill>
                  <a:schemeClr val="tx1"/>
                </a:solidFill>
              </a:rPr>
              <a:t>Server: </a:t>
            </a:r>
            <a:r>
              <a:rPr lang="en-GB" sz="3200" dirty="0" smtClean="0">
                <a:solidFill>
                  <a:schemeClr val="accent1"/>
                </a:solidFill>
              </a:rPr>
              <a:t>Nginx</a:t>
            </a:r>
            <a:r>
              <a:rPr lang="en-GB" sz="3200" dirty="0" smtClean="0">
                <a:solidFill>
                  <a:schemeClr val="tx1"/>
                </a:solidFill>
              </a:rPr>
              <a:t> for example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err="1" smtClean="0">
                <a:solidFill>
                  <a:schemeClr val="accent1"/>
                </a:solidFill>
              </a:rPr>
              <a:t>Certbot</a:t>
            </a:r>
            <a:r>
              <a:rPr lang="en-GB" sz="3200" dirty="0">
                <a:solidFill>
                  <a:schemeClr val="accent1"/>
                </a:solidFill>
              </a:rPr>
              <a:t>/</a:t>
            </a:r>
            <a:r>
              <a:rPr lang="en-GB" sz="3200" dirty="0" smtClean="0">
                <a:solidFill>
                  <a:schemeClr val="accent1"/>
                </a:solidFill>
              </a:rPr>
              <a:t>Let’s Encrypt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en-GB" sz="3200" dirty="0" smtClean="0">
                <a:solidFill>
                  <a:schemeClr val="tx1"/>
                </a:solidFill>
              </a:rPr>
              <a:t>to generate SSL certificates and integrate to the HTTP server.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A resolver</a:t>
            </a:r>
            <a:r>
              <a:rPr lang="en-GB" sz="3200" dirty="0" smtClean="0">
                <a:solidFill>
                  <a:schemeClr val="tx1"/>
                </a:solidFill>
              </a:rPr>
              <a:t>: </a:t>
            </a:r>
            <a:r>
              <a:rPr lang="en-GB" sz="3200" dirty="0" smtClean="0">
                <a:solidFill>
                  <a:schemeClr val="accent1"/>
                </a:solidFill>
              </a:rPr>
              <a:t>Unbound</a:t>
            </a:r>
            <a:r>
              <a:rPr lang="en-GB" sz="3200" dirty="0" smtClean="0">
                <a:solidFill>
                  <a:schemeClr val="tx1"/>
                </a:solidFill>
              </a:rPr>
              <a:t> is simple and perfect!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Firewall rules for security: </a:t>
            </a:r>
            <a:r>
              <a:rPr lang="en-GB" sz="3200" dirty="0" err="1" smtClean="0">
                <a:solidFill>
                  <a:schemeClr val="accent1"/>
                </a:solidFill>
              </a:rPr>
              <a:t>iptables</a:t>
            </a:r>
            <a:r>
              <a:rPr lang="en-GB" sz="3200" dirty="0" smtClean="0">
                <a:solidFill>
                  <a:schemeClr val="accent1"/>
                </a:solidFill>
              </a:rPr>
              <a:t>/</a:t>
            </a:r>
            <a:r>
              <a:rPr lang="en-GB" sz="3200" dirty="0" err="1" smtClean="0">
                <a:solidFill>
                  <a:schemeClr val="accent1"/>
                </a:solidFill>
              </a:rPr>
              <a:t>firewalld</a:t>
            </a:r>
            <a:endParaRPr lang="en-GB" sz="3200" dirty="0" smtClean="0">
              <a:solidFill>
                <a:schemeClr val="accent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a browser: </a:t>
            </a:r>
            <a:r>
              <a:rPr lang="en-GB" sz="3200" dirty="0" smtClean="0">
                <a:solidFill>
                  <a:schemeClr val="accent1"/>
                </a:solidFill>
              </a:rPr>
              <a:t>Firefox</a:t>
            </a:r>
            <a:r>
              <a:rPr lang="en-GB" sz="3200" dirty="0" smtClean="0">
                <a:solidFill>
                  <a:schemeClr val="tx1"/>
                </a:solidFill>
              </a:rPr>
              <a:t> is fine!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accent1"/>
                </a:solidFill>
              </a:rPr>
              <a:t>Wireshark</a:t>
            </a:r>
            <a:r>
              <a:rPr lang="en-GB" sz="3200" dirty="0" smtClean="0">
                <a:solidFill>
                  <a:schemeClr val="tx1"/>
                </a:solidFill>
              </a:rPr>
              <a:t> or </a:t>
            </a:r>
            <a:r>
              <a:rPr lang="en-GB" sz="3200" dirty="0" err="1" smtClean="0">
                <a:solidFill>
                  <a:schemeClr val="accent1"/>
                </a:solidFill>
              </a:rPr>
              <a:t>tcpdump</a:t>
            </a:r>
            <a:r>
              <a:rPr lang="en-GB" sz="3200" dirty="0" smtClean="0">
                <a:solidFill>
                  <a:schemeClr val="tx1"/>
                </a:solidFill>
              </a:rPr>
              <a:t> to analyse the traffic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Be patient and open your eyes!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chemeClr val="tx1"/>
              </a:solidFill>
            </a:endParaRPr>
          </a:p>
          <a:p>
            <a:pPr lvl="0"/>
            <a:endParaRPr lang="en-BW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6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88E68-0068-40A6-B423-FB7B7E1E4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3"/>
            <a:ext cx="10515600" cy="882521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  <a:ea typeface="+mj-lt"/>
                <a:cs typeface="+mj-lt"/>
              </a:rPr>
              <a:t>Test your </a:t>
            </a:r>
            <a:r>
              <a:rPr lang="en-US" sz="4000" dirty="0" err="1" smtClean="0">
                <a:latin typeface="+mn-lt"/>
                <a:ea typeface="+mj-lt"/>
                <a:cs typeface="+mj-lt"/>
              </a:rPr>
              <a:t>DoH</a:t>
            </a:r>
            <a:r>
              <a:rPr lang="en-US" sz="4000" dirty="0" smtClean="0">
                <a:latin typeface="+mn-lt"/>
                <a:ea typeface="+mj-lt"/>
                <a:cs typeface="+mj-lt"/>
              </a:rPr>
              <a:t> server locally</a:t>
            </a:r>
            <a:endParaRPr lang="en-US" sz="6000" dirty="0">
              <a:latin typeface="+mn-lt"/>
              <a:ea typeface="+mj-lt"/>
              <a:cs typeface="+mj-lt"/>
            </a:endParaRPr>
          </a:p>
        </p:txBody>
      </p:sp>
      <p:pic>
        <p:nvPicPr>
          <p:cNvPr id="11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3A330FC-A798-4430-A0BC-861E1BABB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964" y="1068708"/>
            <a:ext cx="10196945" cy="57260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68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CB2B932-95F0-4A63-8F9D-294CC7DA0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5" y="976727"/>
            <a:ext cx="11072395" cy="58812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8763" y="185017"/>
            <a:ext cx="10515600" cy="67396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+mn-lt"/>
              </a:rPr>
              <a:t>Tcpdump</a:t>
            </a:r>
            <a:r>
              <a:rPr lang="en-US" dirty="0" smtClean="0">
                <a:latin typeface="+mn-lt"/>
              </a:rPr>
              <a:t> on SSL port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7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64004"/>
            <a:ext cx="10452822" cy="5993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48" y="54624"/>
            <a:ext cx="10515600" cy="873631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Use your </a:t>
            </a:r>
            <a:r>
              <a:rPr lang="en-US" sz="4000" dirty="0" err="1" smtClean="0">
                <a:latin typeface="+mn-lt"/>
              </a:rPr>
              <a:t>DoH</a:t>
            </a:r>
            <a:r>
              <a:rPr lang="en-US" sz="4000" dirty="0" smtClean="0">
                <a:latin typeface="+mn-lt"/>
              </a:rPr>
              <a:t> using your client browser</a:t>
            </a:r>
            <a:endParaRPr lang="en-US" sz="4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71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48" y="54624"/>
            <a:ext cx="10515600" cy="87363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+mn-lt"/>
              </a:rPr>
              <a:t>Test your DoT server using </a:t>
            </a:r>
            <a:r>
              <a:rPr lang="en-US" sz="2800" b="1" dirty="0" err="1" smtClean="0">
                <a:latin typeface="+mn-lt"/>
              </a:rPr>
              <a:t>getdnsapi</a:t>
            </a:r>
            <a:r>
              <a:rPr lang="en-US" sz="2800" b="1" dirty="0" smtClean="0">
                <a:latin typeface="+mn-lt"/>
              </a:rPr>
              <a:t/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Answer should be "status": GETDNS_RESPSTATUS_GOOD</a:t>
            </a:r>
            <a:endParaRPr lang="en-US" sz="28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48" y="952500"/>
            <a:ext cx="8810625" cy="590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93" y="5472545"/>
            <a:ext cx="8791575" cy="14097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00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307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Hackathon AIS’19</vt:lpstr>
      <vt:lpstr>PowerPoint Presentation</vt:lpstr>
      <vt:lpstr>Problem statement</vt:lpstr>
      <vt:lpstr>Motivation</vt:lpstr>
      <vt:lpstr>REQUIREMENTS</vt:lpstr>
      <vt:lpstr>Test your DoH server locally</vt:lpstr>
      <vt:lpstr>Tcpdump on SSL port</vt:lpstr>
      <vt:lpstr>Use your DoH using your client browser</vt:lpstr>
      <vt:lpstr>Test your DoT server using getdnsapi Answer should be "status": GETDNS_RESPSTATUS_GOOD</vt:lpstr>
      <vt:lpstr>Future improvements</vt:lpstr>
      <vt:lpstr>Documentation</vt:lpstr>
      <vt:lpstr>Typos in documentation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DNS over https – confidentiality for dns</dc:title>
  <dc:creator>Angela Matlapeng</dc:creator>
  <cp:lastModifiedBy>yakanho</cp:lastModifiedBy>
  <cp:revision>121</cp:revision>
  <dcterms:created xsi:type="dcterms:W3CDTF">2019-06-20T06:22:56Z</dcterms:created>
  <dcterms:modified xsi:type="dcterms:W3CDTF">2019-06-24T21:02:23Z</dcterms:modified>
</cp:coreProperties>
</file>